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2" r:id="rId2"/>
    <p:sldId id="264" r:id="rId3"/>
  </p:sldIdLst>
  <p:sldSz cx="7559675" cy="10439400"/>
  <p:notesSz cx="6858000" cy="9144000"/>
  <p:embeddedFontLst>
    <p:embeddedFont>
      <p:font typeface="M PLUS Rounded 1c" charset="-128"/>
      <p:regular r:id="rId5"/>
      <p:bold r:id="rId6"/>
    </p:embeddedFont>
    <p:embeddedFont>
      <p:font typeface="Comfortaa" charset="0"/>
      <p:regular r:id="rId7"/>
      <p:bold r:id="rId8"/>
    </p:embeddedFont>
    <p:embeddedFont>
      <p:font typeface="Montserrat" charset="-52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57B2296-3BB3-44F1-A4BE-8D5201F3CFC4}">
  <a:tblStyle styleId="{257B2296-3BB3-44F1-A4BE-8D5201F3CF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B0FE00B-7422-417F-8AD5-45161B0EBAF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108" y="60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9957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edac5b8b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edac5b8b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cbf22527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cbf22527e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981075" y="58102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11" name="Google Shape;111;p19"/>
          <p:cNvGraphicFramePr/>
          <p:nvPr/>
        </p:nvGraphicFramePr>
        <p:xfrm>
          <a:off x="529275" y="3458325"/>
          <a:ext cx="6577125" cy="6150243"/>
        </p:xfrm>
        <a:graphic>
          <a:graphicData uri="http://schemas.openxmlformats.org/drawingml/2006/table">
            <a:tbl>
              <a:tblPr>
                <a:noFill/>
                <a:tableStyleId>{257B2296-3BB3-44F1-A4BE-8D5201F3CFC4}</a:tableStyleId>
              </a:tblPr>
              <a:tblGrid>
                <a:gridCol w="1550975"/>
                <a:gridCol w="1747425"/>
                <a:gridCol w="2582050"/>
                <a:gridCol w="696675"/>
              </a:tblGrid>
              <a:tr h="621000">
                <a:tc gridSpan="4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Полное наименование   организации: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300">
                <a:tc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Сокращенное наименование организации: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750">
                <a:tc gridSpan="4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ИНН ____________________________      КПП______________________          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ОГРН_______________________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Тел:_____________________________  E-mail:______________________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50">
                <a:tc gridSpan="2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Юридический адрес: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Почтовый адрес: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0575">
                <a:tc gridSpan="2">
                  <a:txBody>
                    <a:bodyPr/>
                    <a:lstStyle/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Руководитель организации для заполнения договора</a:t>
                      </a: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lang="ru" sz="1100" i="1">
                          <a:solidFill>
                            <a:srgbClr val="434343"/>
                          </a:solidFill>
                        </a:rPr>
                        <a:t>(должность, Ф.И.О. полностью, действующего на основании)</a:t>
                      </a: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: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Ответственное лицо</a:t>
                      </a: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lang="ru" sz="1100" i="1">
                          <a:solidFill>
                            <a:srgbClr val="434343"/>
                          </a:solidFill>
                        </a:rPr>
                        <a:t>(должность – Ф.И.О. полностью, сотовый  телефон)</a:t>
                      </a: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: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225">
                <a:tc gridSpan="4">
                  <a:txBody>
                    <a:bodyPr/>
                    <a:lstStyle/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Банковские реквизиты для заполнения договора: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35999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625">
                <a:tc gridSpan="2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Аккредитация организации в номинациях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9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solidFill>
                            <a:srgbClr val="434343"/>
                          </a:solidFill>
                        </a:rPr>
                        <a:t>                                 +/-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Празднично-игровая программа для детей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" name="Google Shape;112;p19"/>
          <p:cNvSpPr txBox="1"/>
          <p:nvPr/>
        </p:nvSpPr>
        <p:spPr>
          <a:xfrm>
            <a:off x="840825" y="1236000"/>
            <a:ext cx="6069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434343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 II ВСЕРОССИЙСКИЙ ФЕСТИВАЛЬ-ПРЕМИЯ</a:t>
            </a:r>
            <a:endParaRPr sz="1800" b="1">
              <a:solidFill>
                <a:srgbClr val="434343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анимационных и развлекательных программ санаторно-курортных учреждений</a:t>
            </a:r>
            <a:endParaRPr sz="10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434343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ЗДРАВКУЛЬТПРИВЕТ-2019</a:t>
            </a:r>
            <a:endParaRPr sz="1800" b="1">
              <a:solidFill>
                <a:srgbClr val="434343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666666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Казань, 18 - 21 апреля 2019, санаторий “Крутушка”</a:t>
            </a:r>
            <a:endParaRPr sz="1200" b="1">
              <a:solidFill>
                <a:srgbClr val="666666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666666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434343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ЗАЯВКА НА УЧАСТИЕ</a:t>
            </a:r>
            <a:endParaRPr sz="1800" b="1">
              <a:solidFill>
                <a:srgbClr val="434343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rgbClr val="666666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Срок подачи не позднее 31.03.2019 г.</a:t>
            </a:r>
            <a:endParaRPr sz="1800" b="1">
              <a:solidFill>
                <a:srgbClr val="434343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dk1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 rotWithShape="1">
          <a:blip r:embed="rId3">
            <a:alphaModFix/>
          </a:blip>
          <a:srcRect b="30924"/>
          <a:stretch/>
        </p:blipFill>
        <p:spPr>
          <a:xfrm>
            <a:off x="0" y="0"/>
            <a:ext cx="7560001" cy="1933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3801" y="454300"/>
            <a:ext cx="1547601" cy="65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 rotWithShape="1">
          <a:blip r:embed="rId3">
            <a:alphaModFix/>
          </a:blip>
          <a:srcRect b="30924"/>
          <a:stretch/>
        </p:blipFill>
        <p:spPr>
          <a:xfrm rot="10800000">
            <a:off x="7600" y="8506425"/>
            <a:ext cx="7560001" cy="1933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21"/>
          <p:cNvGraphicFramePr/>
          <p:nvPr>
            <p:extLst>
              <p:ext uri="{D42A27DB-BD31-4B8C-83A1-F6EECF244321}">
                <p14:modId xmlns:p14="http://schemas.microsoft.com/office/powerpoint/2010/main" val="956328504"/>
              </p:ext>
            </p:extLst>
          </p:nvPr>
        </p:nvGraphicFramePr>
        <p:xfrm>
          <a:off x="529275" y="811125"/>
          <a:ext cx="6577125" cy="5652246"/>
        </p:xfrm>
        <a:graphic>
          <a:graphicData uri="http://schemas.openxmlformats.org/drawingml/2006/table">
            <a:tbl>
              <a:tblPr>
                <a:noFill/>
                <a:tableStyleId>{257B2296-3BB3-44F1-A4BE-8D5201F3CFC4}</a:tableStyleId>
              </a:tblPr>
              <a:tblGrid>
                <a:gridCol w="1550975"/>
                <a:gridCol w="1740225"/>
                <a:gridCol w="2239450"/>
                <a:gridCol w="1046475"/>
              </a:tblGrid>
              <a:tr h="380375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Празднично-игровая программа для молодежи</a:t>
                      </a:r>
                      <a:endParaRPr sz="1100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75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Празднично-игровая программа для взрослых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75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Экскурсионная программа для отдыхающих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300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Участие коллектива в номинациях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Стоимость, руб.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Количество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2050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Одна номинация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799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12 000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2050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Каждая  последующая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799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7 500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476700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 dirty="0">
                          <a:solidFill>
                            <a:srgbClr val="434343"/>
                          </a:solidFill>
                        </a:rPr>
                        <a:t>Участие в Фестивале: </a:t>
                      </a: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проживание 3-е сут.,</a:t>
                      </a:r>
                      <a:r>
                        <a:rPr lang="ru" sz="1100" b="1" dirty="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просмотр отборочных туров, участие в конференции, мастер-классах, Гала-концерте, </a:t>
                      </a:r>
                      <a:r>
                        <a:rPr lang="ru" sz="1100" dirty="0" smtClean="0">
                          <a:solidFill>
                            <a:srgbClr val="434343"/>
                          </a:solidFill>
                        </a:rPr>
                        <a:t>торжественном</a:t>
                      </a:r>
                      <a:r>
                        <a:rPr lang="ru" sz="1100" baseline="0" dirty="0" smtClean="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lang="ru" sz="1100" baseline="0" dirty="0" smtClean="0">
                          <a:solidFill>
                            <a:srgbClr val="434343"/>
                          </a:solidFill>
                        </a:rPr>
                        <a:t>закрытии </a:t>
                      </a:r>
                      <a:endParaRPr sz="1100" b="1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Стоимость за 1 чел., руб.,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Количество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64000">
                <a:tc gridSpan="2">
                  <a:txBody>
                    <a:bodyPr/>
                    <a:lstStyle/>
                    <a:p>
                      <a:pPr marL="457200" lvl="0" indent="-298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100"/>
                        <a:buChar char="●"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2-х мест. стандарнтный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13 </a:t>
                      </a:r>
                      <a:r>
                        <a:rPr lang="ru" sz="1100" dirty="0" smtClean="0">
                          <a:solidFill>
                            <a:srgbClr val="434343"/>
                          </a:solidFill>
                        </a:rPr>
                        <a:t>900</a:t>
                      </a:r>
                      <a:endParaRPr sz="1100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4000">
                <a:tc gridSpan="2">
                  <a:txBody>
                    <a:bodyPr/>
                    <a:lstStyle/>
                    <a:p>
                      <a:pPr marL="457200" lvl="0" indent="-298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100"/>
                        <a:buChar char="●"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1-но мест. стандартный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15 </a:t>
                      </a:r>
                      <a:r>
                        <a:rPr lang="ru" sz="1100" dirty="0" smtClean="0">
                          <a:solidFill>
                            <a:srgbClr val="434343"/>
                          </a:solidFill>
                        </a:rPr>
                        <a:t>400</a:t>
                      </a:r>
                      <a:endParaRPr sz="1100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4000">
                <a:tc gridSpan="2">
                  <a:txBody>
                    <a:bodyPr/>
                    <a:lstStyle/>
                    <a:p>
                      <a:pPr marL="457200" lvl="0" indent="-298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100"/>
                        <a:buChar char="●"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2-х мест. улучшенный 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16 </a:t>
                      </a:r>
                      <a:r>
                        <a:rPr lang="ru" sz="1100" dirty="0" smtClean="0">
                          <a:solidFill>
                            <a:srgbClr val="434343"/>
                          </a:solidFill>
                        </a:rPr>
                        <a:t>900</a:t>
                      </a:r>
                      <a:endParaRPr sz="1100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4000">
                <a:tc gridSpan="2">
                  <a:txBody>
                    <a:bodyPr/>
                    <a:lstStyle/>
                    <a:p>
                      <a:pPr marL="457200" lvl="0" indent="-298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100"/>
                        <a:buChar char="●"/>
                      </a:pPr>
                      <a:r>
                        <a:rPr lang="ru" sz="1100">
                          <a:solidFill>
                            <a:srgbClr val="434343"/>
                          </a:solidFill>
                        </a:rPr>
                        <a:t>1-но мест. улучшенный</a:t>
                      </a:r>
                      <a:endParaRPr sz="110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434343"/>
                          </a:solidFill>
                        </a:rPr>
                        <a:t>18 </a:t>
                      </a:r>
                      <a:r>
                        <a:rPr lang="ru" sz="1100" dirty="0" smtClean="0">
                          <a:solidFill>
                            <a:srgbClr val="434343"/>
                          </a:solidFill>
                        </a:rPr>
                        <a:t>400</a:t>
                      </a:r>
                      <a:endParaRPr sz="1100" dirty="0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5925">
                <a:tc gridSpan="2">
                  <a:txBody>
                    <a:bodyPr/>
                    <a:lstStyle/>
                    <a:p>
                      <a:pPr marL="46799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ИТОГО (руб.)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25400" marR="2540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25400" marR="2540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300">
                <a:tc gridSpan="4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b="1">
                          <a:solidFill>
                            <a:srgbClr val="434343"/>
                          </a:solidFill>
                        </a:rPr>
                        <a:t> Проезд участников до места проведения Фестиваля, осуществляется самостоятельно</a:t>
                      </a:r>
                      <a:endParaRPr sz="1100" b="1">
                        <a:solidFill>
                          <a:srgbClr val="434343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" name="Google Shape;130;p21"/>
          <p:cNvSpPr txBox="1"/>
          <p:nvPr/>
        </p:nvSpPr>
        <p:spPr>
          <a:xfrm>
            <a:off x="533100" y="6652200"/>
            <a:ext cx="6493800" cy="8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 b="1" dirty="0" smtClean="0">
                <a:solidFill>
                  <a:srgbClr val="434343"/>
                </a:solidFill>
              </a:rPr>
              <a:t>Обязательная </a:t>
            </a:r>
            <a:r>
              <a:rPr lang="ru" sz="1000" b="1" dirty="0">
                <a:solidFill>
                  <a:srgbClr val="434343"/>
                </a:solidFill>
              </a:rPr>
              <a:t>100% оплата до начала мероприятия.</a:t>
            </a:r>
            <a:r>
              <a:rPr lang="ru" sz="1000" dirty="0">
                <a:solidFill>
                  <a:srgbClr val="434343"/>
                </a:solidFill>
              </a:rPr>
              <a:t>  Порядок оплаты контракта:  оплата должна быть произведена в течение 5 банковских дней со дня выставления счета.</a:t>
            </a:r>
            <a:endParaRPr sz="1000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 dirty="0">
                <a:solidFill>
                  <a:srgbClr val="434343"/>
                </a:solidFill>
              </a:rPr>
              <a:t> </a:t>
            </a:r>
            <a:endParaRPr sz="1000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rgbClr val="434343"/>
                </a:solidFill>
              </a:rPr>
              <a:t>Настоящим мы подтверждаем наше согласие с условиями участия и просим Организатора зарегистрировать нас в качестве Участника Фестиваля.</a:t>
            </a:r>
            <a:endParaRPr sz="1000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</a:rPr>
              <a:t>Подпись руководителя: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</a:rPr>
              <a:t>________________________________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</a:rPr>
              <a:t>М.П.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</a:rPr>
              <a:t>Дата____________________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1" name="Google Shape;131;p21"/>
          <p:cNvPicPr preferRelativeResize="0"/>
          <p:nvPr/>
        </p:nvPicPr>
        <p:blipFill rotWithShape="1">
          <a:blip r:embed="rId3">
            <a:alphaModFix/>
          </a:blip>
          <a:srcRect b="30924"/>
          <a:stretch/>
        </p:blipFill>
        <p:spPr>
          <a:xfrm rot="10800000">
            <a:off x="7600" y="8505824"/>
            <a:ext cx="7560001" cy="1933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 rotWithShape="1">
          <a:blip r:embed="rId3">
            <a:alphaModFix/>
          </a:blip>
          <a:srcRect b="30924"/>
          <a:stretch/>
        </p:blipFill>
        <p:spPr>
          <a:xfrm>
            <a:off x="7600" y="0"/>
            <a:ext cx="7560001" cy="1933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268</Words>
  <Application>Microsoft Office PowerPoint</Application>
  <PresentationFormat>Произвольный</PresentationFormat>
  <Paragraphs>74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M PLUS Rounded 1c</vt:lpstr>
      <vt:lpstr>Comfortaa</vt:lpstr>
      <vt:lpstr>Montserrat</vt:lpstr>
      <vt:lpstr>Simple Light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User</cp:lastModifiedBy>
  <cp:revision>3</cp:revision>
  <dcterms:modified xsi:type="dcterms:W3CDTF">2019-02-10T10:46:11Z</dcterms:modified>
</cp:coreProperties>
</file>